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</p:sldIdLst>
  <p:sldSz cx="6858000" cy="9906000" type="A4"/>
  <p:notesSz cx="6662738" cy="9926638"/>
  <p:defaultTextStyle>
    <a:defPPr>
      <a:defRPr lang="es-ES"/>
    </a:defPPr>
    <a:lvl1pPr marL="0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9786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9572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9358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9144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8930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98716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98502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98288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1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313949" y="627123"/>
            <a:ext cx="6230107" cy="4490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29979" rIns="29979" bIns="29979"/>
          <a:lstStyle>
            <a:lvl1pPr algn="r">
              <a:defRPr sz="3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19914" tIns="0"/>
          <a:lstStyle>
            <a:lvl1pPr marL="23983" indent="0" algn="r">
              <a:spcBef>
                <a:spcPts val="0"/>
              </a:spcBef>
              <a:buNone/>
              <a:defRPr sz="1300">
                <a:solidFill>
                  <a:schemeClr val="bg2">
                    <a:shade val="25000"/>
                  </a:schemeClr>
                </a:solidFill>
              </a:defRPr>
            </a:lvl1pPr>
            <a:lvl2pPr marL="299786" indent="0" algn="ctr">
              <a:buNone/>
            </a:lvl2pPr>
            <a:lvl3pPr marL="599572" indent="0" algn="ctr">
              <a:buNone/>
            </a:lvl3pPr>
            <a:lvl4pPr marL="899358" indent="0" algn="ctr">
              <a:buNone/>
            </a:lvl4pPr>
            <a:lvl5pPr marL="1199144" indent="0" algn="ctr">
              <a:buNone/>
            </a:lvl5pPr>
            <a:lvl6pPr marL="1498930" indent="0" algn="ctr">
              <a:buNone/>
            </a:lvl6pPr>
            <a:lvl7pPr marL="1798716" indent="0" algn="ctr">
              <a:buNone/>
            </a:lvl7pPr>
            <a:lvl8pPr marL="2098502" indent="0" algn="ctr">
              <a:buNone/>
            </a:lvl8pPr>
            <a:lvl9pPr marL="2398288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770475"/>
            <a:ext cx="1485900" cy="75945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0051" y="770472"/>
            <a:ext cx="4457700" cy="75946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313949" y="627125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59957" bIns="0" anchor="b"/>
          <a:lstStyle>
            <a:lvl1pPr algn="l">
              <a:buNone/>
              <a:defRPr sz="24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77944" tIns="0" anchor="t"/>
          <a:lstStyle>
            <a:lvl1pPr marL="0" marR="2398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5765" y="766064"/>
            <a:ext cx="2948940" cy="63398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66521" y="766064"/>
            <a:ext cx="2948940" cy="63398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5419" y="836967"/>
            <a:ext cx="2948940" cy="1144234"/>
          </a:xfrm>
        </p:spPr>
        <p:txBody>
          <a:bodyPr lIns="95932"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2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9127" y="836967"/>
            <a:ext cx="2948940" cy="1144234"/>
          </a:xfrm>
        </p:spPr>
        <p:txBody>
          <a:bodyPr lIns="89936"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2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5419" y="2091268"/>
            <a:ext cx="2948940" cy="5041053"/>
          </a:xfrm>
        </p:spPr>
        <p:txBody>
          <a:bodyPr anchor="t"/>
          <a:lstStyle>
            <a:lvl1pPr algn="l">
              <a:defRPr sz="1600"/>
            </a:lvl1pPr>
            <a:lvl2pPr algn="l">
              <a:defRPr sz="1300"/>
            </a:lvl2pPr>
            <a:lvl3pPr algn="l">
              <a:defRPr sz="1200"/>
            </a:lvl3pPr>
            <a:lvl4pPr algn="l">
              <a:defRPr sz="1000"/>
            </a:lvl4pPr>
            <a:lvl5pPr algn="l">
              <a:defRPr sz="1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9127" y="2091268"/>
            <a:ext cx="2948940" cy="5041053"/>
          </a:xfrm>
        </p:spPr>
        <p:txBody>
          <a:bodyPr anchor="t"/>
          <a:lstStyle>
            <a:lvl1pPr algn="l">
              <a:defRPr sz="1600"/>
            </a:lvl1pPr>
            <a:lvl2pPr algn="l">
              <a:defRPr sz="1300"/>
            </a:lvl2pPr>
            <a:lvl3pPr algn="l">
              <a:defRPr sz="1200"/>
            </a:lvl3pPr>
            <a:lvl4pPr algn="l">
              <a:defRPr sz="1000"/>
            </a:lvl4pPr>
            <a:lvl5pPr algn="l">
              <a:defRPr sz="1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1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154135" y="2091271"/>
            <a:ext cx="2228850" cy="6075495"/>
          </a:xfrm>
        </p:spPr>
        <p:txBody>
          <a:bodyPr lIns="59957"/>
          <a:lstStyle>
            <a:lvl1pPr marL="11991" marR="11991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>
              <a:buNone/>
              <a:defRPr sz="800">
                <a:solidFill>
                  <a:schemeClr val="tx1"/>
                </a:solidFill>
              </a:defRPr>
            </a:lvl2pPr>
            <a:lvl3pPr>
              <a:buNone/>
              <a:defRPr sz="7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571032" y="1343542"/>
            <a:ext cx="3469619" cy="6824137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4800600" y="627124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7239637"/>
            <a:ext cx="6172200" cy="1518920"/>
          </a:xfrm>
        </p:spPr>
        <p:txBody>
          <a:bodyPr anchor="t"/>
          <a:lstStyle>
            <a:lvl1pPr algn="l">
              <a:buNone/>
              <a:defRPr sz="24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59957"/>
          <a:lstStyle>
            <a:lvl1pPr marL="29979" indent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</a:defRPr>
            </a:lvl1pPr>
            <a:lvl2pPr>
              <a:defRPr sz="800">
                <a:solidFill>
                  <a:srgbClr val="FFFFFF"/>
                </a:solidFill>
              </a:defRPr>
            </a:lvl2pPr>
            <a:lvl3pPr>
              <a:defRPr sz="700">
                <a:solidFill>
                  <a:srgbClr val="FFFFFF"/>
                </a:solidFill>
              </a:defRPr>
            </a:lvl3pPr>
            <a:lvl4pPr>
              <a:defRPr sz="600">
                <a:solidFill>
                  <a:srgbClr val="FFFFFF"/>
                </a:solidFill>
              </a:defRPr>
            </a:lvl4pPr>
            <a:lvl5pPr>
              <a:defRPr sz="6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21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313949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lIns="59957" tIns="29979" rIns="59957" bIns="29979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19914" tIns="59957" rIns="59957" bIns="29979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2832246" y="8828266"/>
            <a:ext cx="17145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r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52F1E-4779-431B-AEB6-D1DAAC8E13A1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46746" y="8828266"/>
            <a:ext cx="17145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l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61246" y="8828266"/>
            <a:ext cx="3429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r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73876" indent="-173876" algn="l" rtl="0" eaLnBrk="1" latinLnBrk="0" hangingPunct="1">
        <a:spcBef>
          <a:spcPts val="164"/>
        </a:spcBef>
        <a:buClr>
          <a:schemeClr val="accent1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59743" indent="-131906" algn="l" rtl="0" eaLnBrk="1" latinLnBrk="0" hangingPunct="1">
        <a:spcBef>
          <a:spcPts val="164"/>
        </a:spcBef>
        <a:buClr>
          <a:schemeClr val="accent1"/>
        </a:buClr>
        <a:buSzPct val="100000"/>
        <a:buFont typeface="Verdana"/>
        <a:buChar char="◦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15632" indent="-119914" algn="l" rtl="0" eaLnBrk="1" latinLnBrk="0" hangingPunct="1">
        <a:spcBef>
          <a:spcPts val="164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71521" indent="-119914" algn="l" rtl="0" eaLnBrk="1" latinLnBrk="0" hangingPunct="1">
        <a:spcBef>
          <a:spcPts val="151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39401" indent="-119914" algn="l" rtl="0" eaLnBrk="1" latinLnBrk="0" hangingPunct="1">
        <a:spcBef>
          <a:spcPts val="16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77302" indent="-119914" algn="l" rtl="0" eaLnBrk="1" latinLnBrk="0" hangingPunct="1">
        <a:spcBef>
          <a:spcPts val="164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15204" indent="-119914" algn="l" rtl="0" eaLnBrk="1" latinLnBrk="0" hangingPunct="1">
        <a:spcBef>
          <a:spcPts val="16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101" indent="-119914" algn="l" rtl="0" eaLnBrk="1" latinLnBrk="0" hangingPunct="1">
        <a:spcBef>
          <a:spcPts val="16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08994" indent="-119914" algn="l" rtl="0" eaLnBrk="1" latinLnBrk="0" hangingPunct="1">
        <a:spcBef>
          <a:spcPts val="16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99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99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8993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199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4989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7987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09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398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6508"/>
              </p:ext>
            </p:extLst>
          </p:nvPr>
        </p:nvGraphicFramePr>
        <p:xfrm>
          <a:off x="2277210" y="632520"/>
          <a:ext cx="23402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r:id="rId3" imgW="0" imgH="0" progId="">
                  <p:embed/>
                </p:oleObj>
              </mc:Choice>
              <mc:Fallback>
                <p:oleObj r:id="rId3" imgW="0" imgH="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210" y="632520"/>
                        <a:ext cx="2340272" cy="86409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8213" y="7977336"/>
            <a:ext cx="4936776" cy="381484"/>
          </a:xfrm>
        </p:spPr>
        <p:txBody>
          <a:bodyPr>
            <a:noAutofit/>
          </a:bodyPr>
          <a:lstStyle/>
          <a:p>
            <a:r>
              <a:rPr lang="es-ES" sz="1300" dirty="0" smtClean="0"/>
              <a:t>Sexto </a:t>
            </a:r>
            <a:r>
              <a:rPr lang="es-ES" sz="1300" dirty="0"/>
              <a:t>curso perteneciente al itinerario formativo</a:t>
            </a:r>
            <a:br>
              <a:rPr lang="es-ES" sz="1300" dirty="0"/>
            </a:br>
            <a:r>
              <a:rPr lang="es-ES" sz="1300" dirty="0"/>
              <a:t>Desarrollo y Perfeccionamiento de Directivos</a:t>
            </a:r>
          </a:p>
        </p:txBody>
      </p:sp>
      <p:pic>
        <p:nvPicPr>
          <p:cNvPr id="4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667" y="8625408"/>
            <a:ext cx="1118131" cy="576064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4759" y="8409384"/>
            <a:ext cx="3552428" cy="1794199"/>
          </a:xfrm>
        </p:spPr>
        <p:txBody>
          <a:bodyPr>
            <a:normAutofit/>
          </a:bodyPr>
          <a:lstStyle/>
          <a:p>
            <a:pPr algn="l"/>
            <a:endParaRPr lang="es-ES" sz="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programa de Desarrollo y Perfeccionamiento Directivo se ha diseñado para dotar a los directivos  y directivas,  de herramientas y criterios en todas las dimensiones de la gestión de un colegio para la mejora en la toma de decisiones estratégicas y operativa.</a:t>
            </a:r>
          </a:p>
          <a:p>
            <a:pPr algn="l"/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6403" indent="-112420" algn="l">
              <a:buFont typeface="Arial" panose="020B0604020202020204" pitchFamily="34" charset="0"/>
              <a:buChar char="•"/>
            </a:pPr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95018" y="1568624"/>
            <a:ext cx="5904656" cy="981061"/>
          </a:xfrm>
          <a:prstGeom prst="rect">
            <a:avLst/>
          </a:prstGeom>
        </p:spPr>
        <p:txBody>
          <a:bodyPr vert="horz" lIns="29979" tIns="29979" rIns="29979" bIns="29979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2100" dirty="0"/>
              <a:t/>
            </a:r>
            <a:br>
              <a:rPr lang="es-ES" sz="2100" dirty="0"/>
            </a:br>
            <a:r>
              <a:rPr lang="es-ES" sz="2100" dirty="0"/>
              <a:t/>
            </a:r>
            <a:br>
              <a:rPr lang="es-ES" sz="2100" dirty="0"/>
            </a:br>
            <a:endParaRPr lang="es-ES" sz="2100" dirty="0"/>
          </a:p>
          <a:p>
            <a:endParaRPr lang="es-ES" sz="2100" dirty="0"/>
          </a:p>
          <a:p>
            <a:pPr algn="ctr"/>
            <a:endParaRPr lang="es-ES" sz="2100" dirty="0"/>
          </a:p>
          <a:p>
            <a:pPr algn="ctr"/>
            <a:r>
              <a:rPr lang="es-ES" sz="2100" dirty="0" smtClean="0"/>
              <a:t>EL RELEVO GENERACIONAL EN LOS CENTROS DE ECONOMÍA SOCIAL</a:t>
            </a:r>
            <a:endParaRPr lang="es-ES" sz="1800" dirty="0" smtClean="0"/>
          </a:p>
          <a:p>
            <a:pPr algn="l"/>
            <a:endParaRPr lang="es-ES" sz="900" dirty="0"/>
          </a:p>
        </p:txBody>
      </p:sp>
      <p:sp>
        <p:nvSpPr>
          <p:cNvPr id="6" name="5 CuadroTexto"/>
          <p:cNvSpPr txBox="1"/>
          <p:nvPr/>
        </p:nvSpPr>
        <p:spPr>
          <a:xfrm>
            <a:off x="956333" y="6994723"/>
            <a:ext cx="5217346" cy="1137761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Lugar</a:t>
            </a:r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Escuela Andaluza de Economía Social (Osuna – Sevilla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Fecha</a:t>
            </a:r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12 de Noviembre de 2.015</a:t>
            </a: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Plazo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de inscripción: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Hasta el 5 de Noviembre de 2015</a:t>
            </a:r>
            <a:r>
              <a:rPr lang="es-ES" sz="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s-ES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10698" y="3080792"/>
            <a:ext cx="5056577" cy="4277082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DIRIGIDO A:</a:t>
            </a:r>
          </a:p>
          <a:p>
            <a:pPr lvl="1"/>
            <a:endParaRPr lang="es-ES" sz="1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1"/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Equipos Directivos de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centros, 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miembros de consejos rectores o </a:t>
            </a:r>
          </a:p>
          <a:p>
            <a:pPr lvl="1"/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Equivalente y futuros miembros.</a:t>
            </a:r>
            <a:endParaRPr lang="es-ES" sz="1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s-ES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OBJETIVOS:</a:t>
            </a: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chemeClr val="accent1">
                    <a:lumMod val="75000"/>
                  </a:schemeClr>
                </a:solidFill>
              </a:rPr>
              <a:t>Dotar </a:t>
            </a:r>
            <a:r>
              <a:rPr lang="es-ES_tradnl" sz="1000" b="1" dirty="0">
                <a:solidFill>
                  <a:schemeClr val="accent1">
                    <a:lumMod val="75000"/>
                  </a:schemeClr>
                </a:solidFill>
              </a:rPr>
              <a:t>de conocimientos específicos para incrementar la calidad en el proceso de relevo de los socios en </a:t>
            </a:r>
            <a:r>
              <a:rPr lang="es-ES_tradnl" sz="1000" b="1" dirty="0" smtClean="0">
                <a:solidFill>
                  <a:schemeClr val="accent1">
                    <a:lumMod val="75000"/>
                  </a:schemeClr>
                </a:solidFill>
              </a:rPr>
              <a:t>los centros de economía social.</a:t>
            </a: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chemeClr val="accent1">
                    <a:lumMod val="75000"/>
                  </a:schemeClr>
                </a:solidFill>
              </a:rPr>
              <a:t>Conocer </a:t>
            </a:r>
            <a:r>
              <a:rPr lang="es-ES_tradnl" sz="1000" b="1" dirty="0">
                <a:solidFill>
                  <a:schemeClr val="accent1">
                    <a:lumMod val="75000"/>
                  </a:schemeClr>
                </a:solidFill>
              </a:rPr>
              <a:t>el diseño de herramientas clave para afrontar con éxito el proceso de relevo generacional.</a:t>
            </a:r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endParaRPr lang="es-ES" sz="1000" b="1" dirty="0" smtClean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CONTENIDOS</a:t>
            </a: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>
                <a:solidFill>
                  <a:schemeClr val="accent1">
                    <a:lumMod val="75000"/>
                  </a:schemeClr>
                </a:solidFill>
              </a:rPr>
              <a:t>Qué entendemos  por relevo generacional y cuándo abordarlo</a:t>
            </a:r>
            <a:r>
              <a:rPr lang="es-ES_tradnl" sz="1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chemeClr val="accent1">
                    <a:lumMod val="75000"/>
                  </a:schemeClr>
                </a:solidFill>
              </a:rPr>
              <a:t>Gestión </a:t>
            </a:r>
            <a:r>
              <a:rPr lang="es-ES_tradnl" sz="1000" b="1" dirty="0">
                <a:solidFill>
                  <a:schemeClr val="accent1">
                    <a:lumMod val="75000"/>
                  </a:schemeClr>
                </a:solidFill>
              </a:rPr>
              <a:t>del cambio en el relevo generacional</a:t>
            </a:r>
            <a:r>
              <a:rPr lang="es-ES_tradnl" sz="1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es-ES_tradnl" sz="1000" b="1" dirty="0">
                <a:solidFill>
                  <a:schemeClr val="accent1">
                    <a:lumMod val="75000"/>
                  </a:schemeClr>
                </a:solidFill>
              </a:rPr>
              <a:t>socio en la cooperativa: entrada y </a:t>
            </a:r>
            <a:r>
              <a:rPr lang="es-ES_tradnl" sz="1000" b="1" dirty="0" smtClean="0">
                <a:solidFill>
                  <a:schemeClr val="accent1">
                    <a:lumMod val="75000"/>
                  </a:schemeClr>
                </a:solidFill>
              </a:rPr>
              <a:t>salida.</a:t>
            </a:r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>
                <a:solidFill>
                  <a:schemeClr val="accent1">
                    <a:lumMod val="75000"/>
                  </a:schemeClr>
                </a:solidFill>
              </a:rPr>
              <a:t>Herramientas de éxito en el relevo generacional en una cooperativa: Plan de carrera y Plan de sucesión.</a:t>
            </a:r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>
                <a:solidFill>
                  <a:schemeClr val="accent1">
                    <a:lumMod val="75000"/>
                  </a:schemeClr>
                </a:solidFill>
              </a:rPr>
              <a:t>Acompañamiento emocional del socio hacía el relevo.</a:t>
            </a:r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>
                <a:solidFill>
                  <a:schemeClr val="accent1">
                    <a:lumMod val="75000"/>
                  </a:schemeClr>
                </a:solidFill>
              </a:rPr>
              <a:t>Aspectos básicos jurídico-económicos del relevo generacional en una cooperativa.</a:t>
            </a:r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94" y="2432720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1642</TotalTime>
  <Words>205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Sexto curso perteneciente al itinerario formativo Desarrollo y Perfeccionamiento de Directivos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ITINERARIO FORMATIVO: Desarrollo y Perfeccionamiento de Directivos</dc:title>
  <dc:creator>Antonio Biedma</dc:creator>
  <cp:lastModifiedBy>Antonio Biedma</cp:lastModifiedBy>
  <cp:revision>44</cp:revision>
  <cp:lastPrinted>2015-09-03T06:15:05Z</cp:lastPrinted>
  <dcterms:created xsi:type="dcterms:W3CDTF">2014-06-16T11:51:30Z</dcterms:created>
  <dcterms:modified xsi:type="dcterms:W3CDTF">2015-10-13T11:23:34Z</dcterms:modified>
</cp:coreProperties>
</file>